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258" r:id="rId3"/>
    <p:sldId id="26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F2E6CE-1003-4E6F-98A8-5C7C64BB55D1}" type="datetimeFigureOut">
              <a:rPr lang="en-US" smtClean="0"/>
              <a:pPr/>
              <a:t>12/20/2013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B1F612-49FF-4581-8166-FF21FE8CD79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F9DCA1-7D63-4F8D-8C63-6995401EAC58}" type="slidenum">
              <a:rPr lang="en-US"/>
              <a:pPr/>
              <a:t>1</a:t>
            </a:fld>
            <a:endParaRPr lang="en-US"/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754753" y="5035759"/>
            <a:ext cx="5287928" cy="2433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61909" tIns="25399" rIns="61909" bIns="25399">
            <a:spAutoFit/>
          </a:bodyPr>
          <a:lstStyle/>
          <a:p>
            <a:pPr marL="224325" indent="-224325" defTabSz="895743">
              <a:lnSpc>
                <a:spcPct val="104000"/>
              </a:lnSpc>
              <a:spcBef>
                <a:spcPct val="52000"/>
              </a:spcBef>
            </a:pPr>
            <a:r>
              <a:rPr lang="en-US" sz="1200" dirty="0"/>
              <a:t>This material is discussed on pages 721 - 734 of Foley, et al.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1D9325-0068-4D0D-90D2-A7121362DBBB}" type="slidenum">
              <a:rPr lang="en-US"/>
              <a:pPr/>
              <a:t>2</a:t>
            </a:fld>
            <a:endParaRPr lang="en-US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585875-2F40-4944-942C-6E5A17A7F9A3}" type="slidenum">
              <a:rPr lang="en-US"/>
              <a:pPr/>
              <a:t>4</a:t>
            </a:fld>
            <a:endParaRPr lang="en-US"/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FB8FC9-EB1A-491A-AC6A-670F79341BFF}" type="slidenum">
              <a:rPr lang="en-US"/>
              <a:pPr/>
              <a:t>5</a:t>
            </a:fld>
            <a:endParaRPr lang="en-US"/>
          </a:p>
        </p:txBody>
      </p:sp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180343-C578-46D9-B5CF-A06E6A689606}" type="slidenum">
              <a:rPr lang="en-US"/>
              <a:pPr/>
              <a:t>6</a:t>
            </a:fld>
            <a:endParaRPr lang="en-US"/>
          </a:p>
        </p:txBody>
      </p:sp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8400" y="593725"/>
            <a:ext cx="4535488" cy="3403600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6C537F-B69D-45BD-A39D-15B5E6EC1135}" type="slidenum">
              <a:rPr lang="en-US"/>
              <a:pPr/>
              <a:t>7</a:t>
            </a:fld>
            <a:endParaRPr lang="en-US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8400" y="593725"/>
            <a:ext cx="4535488" cy="3403600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6BF8A-020E-4611-977F-B81B34B7F6CD}" type="datetimeFigureOut">
              <a:rPr lang="en-US" smtClean="0"/>
              <a:pPr/>
              <a:t>12/20/2013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C929E-E3D3-4F0A-AFED-A659CA85D4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6BF8A-020E-4611-977F-B81B34B7F6CD}" type="datetimeFigureOut">
              <a:rPr lang="en-US" smtClean="0"/>
              <a:pPr/>
              <a:t>12/20/2013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C929E-E3D3-4F0A-AFED-A659CA85D4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6BF8A-020E-4611-977F-B81B34B7F6CD}" type="datetimeFigureOut">
              <a:rPr lang="en-US" smtClean="0"/>
              <a:pPr/>
              <a:t>12/20/2013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C929E-E3D3-4F0A-AFED-A659CA85D4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6BF8A-020E-4611-977F-B81B34B7F6CD}" type="datetimeFigureOut">
              <a:rPr lang="en-US" smtClean="0"/>
              <a:pPr/>
              <a:t>12/20/2013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C929E-E3D3-4F0A-AFED-A659CA85D4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6BF8A-020E-4611-977F-B81B34B7F6CD}" type="datetimeFigureOut">
              <a:rPr lang="en-US" smtClean="0"/>
              <a:pPr/>
              <a:t>12/20/2013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C929E-E3D3-4F0A-AFED-A659CA85D4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6BF8A-020E-4611-977F-B81B34B7F6CD}" type="datetimeFigureOut">
              <a:rPr lang="en-US" smtClean="0"/>
              <a:pPr/>
              <a:t>12/20/2013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C929E-E3D3-4F0A-AFED-A659CA85D4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6BF8A-020E-4611-977F-B81B34B7F6CD}" type="datetimeFigureOut">
              <a:rPr lang="en-US" smtClean="0"/>
              <a:pPr/>
              <a:t>12/20/2013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C929E-E3D3-4F0A-AFED-A659CA85D4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6BF8A-020E-4611-977F-B81B34B7F6CD}" type="datetimeFigureOut">
              <a:rPr lang="en-US" smtClean="0"/>
              <a:pPr/>
              <a:t>12/20/2013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C929E-E3D3-4F0A-AFED-A659CA85D4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6BF8A-020E-4611-977F-B81B34B7F6CD}" type="datetimeFigureOut">
              <a:rPr lang="en-US" smtClean="0"/>
              <a:pPr/>
              <a:t>12/20/2013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C929E-E3D3-4F0A-AFED-A659CA85D4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6BF8A-020E-4611-977F-B81B34B7F6CD}" type="datetimeFigureOut">
              <a:rPr lang="en-US" smtClean="0"/>
              <a:pPr/>
              <a:t>12/20/2013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C929E-E3D3-4F0A-AFED-A659CA85D4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6BF8A-020E-4611-977F-B81B34B7F6CD}" type="datetimeFigureOut">
              <a:rPr lang="en-US" smtClean="0"/>
              <a:pPr/>
              <a:t>12/20/2013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C929E-E3D3-4F0A-AFED-A659CA85D4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36BF8A-020E-4611-977F-B81B34B7F6CD}" type="datetimeFigureOut">
              <a:rPr lang="en-US" smtClean="0"/>
              <a:pPr/>
              <a:t>12/20/2013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7C929E-E3D3-4F0A-AFED-A659CA85D45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0" y="381000"/>
            <a:ext cx="4922838" cy="673100"/>
          </a:xfr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lnSpc>
                <a:spcPct val="85000"/>
              </a:lnSpc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Basic Illumination</a:t>
            </a:r>
          </a:p>
        </p:txBody>
      </p:sp>
      <p:sp>
        <p:nvSpPr>
          <p:cNvPr id="3" name="Rectangle 2"/>
          <p:cNvSpPr/>
          <p:nvPr/>
        </p:nvSpPr>
        <p:spPr>
          <a:xfrm>
            <a:off x="3886200" y="4180344"/>
            <a:ext cx="4724400" cy="23083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BRANCH :- ELECTRICAL (C11)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Gohil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Amit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M. (130980109001)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Joshi Jay P. (130980109020)</a:t>
            </a:r>
          </a:p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Barot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Mahesh P. (130980109002)</a:t>
            </a:r>
          </a:p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Pandya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Bhrugu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I. (130980109003)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131127102117_show_imag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6600" y="1066800"/>
            <a:ext cx="1905000" cy="1600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28600" y="2895600"/>
            <a:ext cx="8563435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HANSABA COLLEGE OF ENGINEERING AND TECHNOLOGY, SIDHPUR (098)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4191000"/>
            <a:ext cx="3505200" cy="230832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INSTITUTE GUIDE</a:t>
            </a:r>
          </a:p>
          <a:p>
            <a:pPr algn="ctr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PANKAJ A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PRAJAPATI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ELE DEPT. HCET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SIDHPUR</a:t>
            </a:r>
          </a:p>
          <a:p>
            <a:pPr algn="ctr"/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7099300" cy="533400"/>
          </a:xfrm>
          <a:noFill/>
          <a:ln/>
        </p:spPr>
        <p:txBody>
          <a:bodyPr>
            <a:noAutofit/>
          </a:bodyPr>
          <a:lstStyle/>
          <a:p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Phong's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Highlighting Term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959654"/>
            <a:ext cx="8839200" cy="5898346"/>
          </a:xfrm>
          <a:noFill/>
          <a:ln w="12700">
            <a:miter lim="800000"/>
            <a:headEnd/>
            <a:tailEnd/>
          </a:ln>
        </p:spPr>
        <p:txBody>
          <a:bodyPr vert="horz" wrap="square" lIns="63500" tIns="25400" rIns="63500" bIns="25400" numCol="1" anchor="t" anchorCtr="0" compatLnSpc="1">
            <a:prstTxWarp prst="textNoShape">
              <a:avLst/>
            </a:prstTxWarp>
            <a:spAutoFit/>
          </a:bodyPr>
          <a:lstStyle/>
          <a:p>
            <a:pPr marL="228600" indent="-228600">
              <a:lnSpc>
                <a:spcPct val="106000"/>
              </a:lnSpc>
              <a:spcBef>
                <a:spcPct val="53000"/>
              </a:spcBef>
              <a:buFontTx/>
              <a:buNone/>
            </a:pPr>
            <a:r>
              <a:rPr lang="en-US" sz="2000" b="1" dirty="0"/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baseline="-25000" dirty="0" err="1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400" baseline="-25000" dirty="0" err="1">
                <a:latin typeface="Times New Roman" pitchFamily="18" charset="0"/>
                <a:cs typeface="Times New Roman" pitchFamily="18" charset="0"/>
              </a:rPr>
              <a:t>att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W(ß)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sz="2400" baseline="30000" dirty="0" err="1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lnSpc>
                <a:spcPct val="106000"/>
              </a:lnSpc>
              <a:spcBef>
                <a:spcPct val="53000"/>
              </a:spcBef>
              <a:buFontTx/>
              <a:buNone/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baseline="-25000" dirty="0" err="1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= Point light source intensity</a:t>
            </a:r>
          </a:p>
          <a:p>
            <a:pPr marL="228600" indent="-228600">
              <a:lnSpc>
                <a:spcPct val="106000"/>
              </a:lnSpc>
              <a:spcBef>
                <a:spcPct val="53000"/>
              </a:spcBef>
              <a:buFontTx/>
              <a:buNone/>
            </a:pP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400" baseline="-25000" dirty="0" err="1">
                <a:latin typeface="Times New Roman" pitchFamily="18" charset="0"/>
                <a:cs typeface="Times New Roman" pitchFamily="18" charset="0"/>
              </a:rPr>
              <a:t>att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= Light-source Attenuation</a:t>
            </a:r>
          </a:p>
          <a:p>
            <a:pPr marL="228600" indent="-228600">
              <a:lnSpc>
                <a:spcPct val="106000"/>
              </a:lnSpc>
              <a:spcBef>
                <a:spcPct val="53000"/>
              </a:spcBef>
              <a:buFontTx/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W(ø) = Fraction of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specullarly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reflected light (usually a constant, 0 &lt; =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400" baseline="-25000" dirty="0" err="1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 &lt;= 1</a:t>
            </a:r>
          </a:p>
          <a:p>
            <a:pPr marL="228600" indent="-228600">
              <a:lnSpc>
                <a:spcPct val="106000"/>
              </a:lnSpc>
              <a:spcBef>
                <a:spcPct val="53000"/>
              </a:spcBef>
              <a:buFontTx/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n =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Specular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reflection exponent (perfect reflector n = ∞)</a:t>
            </a:r>
          </a:p>
          <a:p>
            <a:pPr marL="228600" indent="-228600">
              <a:lnSpc>
                <a:spcPct val="106000"/>
              </a:lnSpc>
              <a:spcBef>
                <a:spcPct val="53000"/>
              </a:spcBef>
              <a:buFontTx/>
              <a:buNone/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 = R • V = (2N(N • L) – L) • V</a:t>
            </a:r>
          </a:p>
          <a:p>
            <a:pPr marL="228600" indent="-228600" algn="ctr">
              <a:lnSpc>
                <a:spcPct val="106000"/>
              </a:lnSpc>
              <a:spcBef>
                <a:spcPct val="53000"/>
              </a:spcBef>
              <a:buFontTx/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 = 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baseline="-25000" dirty="0" err="1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400" baseline="-25000" dirty="0" err="1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+ 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baseline="-25000" dirty="0" err="1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400" baseline="-25000" dirty="0" err="1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(N•L)*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400" baseline="-25000" dirty="0" err="1">
                <a:latin typeface="Times New Roman" pitchFamily="18" charset="0"/>
                <a:cs typeface="Times New Roman" pitchFamily="18" charset="0"/>
              </a:rPr>
              <a:t>att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Specular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Component</a:t>
            </a:r>
          </a:p>
          <a:p>
            <a:pPr marL="228600" indent="-228600" algn="ctr">
              <a:lnSpc>
                <a:spcPct val="106000"/>
              </a:lnSpc>
              <a:spcBef>
                <a:spcPct val="53000"/>
              </a:spcBef>
              <a:buFontTx/>
              <a:buNone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Specular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Component = 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baseline="-25000" dirty="0" err="1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400" baseline="-25000" dirty="0" err="1">
                <a:latin typeface="Times New Roman" pitchFamily="18" charset="0"/>
                <a:cs typeface="Times New Roman" pitchFamily="18" charset="0"/>
              </a:rPr>
              <a:t>att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400" baseline="-25000" dirty="0" err="1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(((2N(N • L) – L) • V)</a:t>
            </a:r>
            <a:r>
              <a:rPr lang="en-US" sz="2400" baseline="30000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228600" indent="-228600" algn="ctr">
              <a:lnSpc>
                <a:spcPct val="106000"/>
              </a:lnSpc>
              <a:spcBef>
                <a:spcPct val="53000"/>
              </a:spcBef>
              <a:buFontTx/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This term represents the amount of the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light source’s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color that should be added</a:t>
            </a:r>
            <a:r>
              <a:rPr lang="en-US" sz="2000" b="1" dirty="0"/>
              <a:t>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327900" cy="533400"/>
          </a:xfrm>
          <a:noFill/>
          <a:ln/>
        </p:spPr>
        <p:txBody>
          <a:bodyPr>
            <a:noAutofit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Implementation Details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155700"/>
            <a:ext cx="8610600" cy="3567387"/>
          </a:xfrm>
          <a:noFill/>
          <a:ln w="12700">
            <a:miter lim="800000"/>
            <a:headEnd/>
            <a:tailEnd/>
          </a:ln>
        </p:spPr>
        <p:txBody>
          <a:bodyPr vert="horz" wrap="square" lIns="63500" tIns="25400" rIns="63500" bIns="25400" numCol="1" anchor="t" anchorCtr="0" compatLnSpc="1">
            <a:prstTxWarp prst="textNoShape">
              <a:avLst/>
            </a:prstTxWarp>
            <a:spAutoFit/>
          </a:bodyPr>
          <a:lstStyle/>
          <a:p>
            <a:pPr marL="228600" indent="-228600">
              <a:lnSpc>
                <a:spcPct val="96000"/>
              </a:lnSpc>
              <a:spcBef>
                <a:spcPct val="48000"/>
              </a:spcBef>
              <a:tabLst>
                <a:tab pos="2743200" algn="l"/>
                <a:tab pos="3200400" algn="l"/>
              </a:tabLst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Given an RGB Color Space</a:t>
            </a:r>
          </a:p>
          <a:p>
            <a:pPr marL="685800" lvl="1" indent="-228600">
              <a:lnSpc>
                <a:spcPct val="96000"/>
              </a:lnSpc>
              <a:spcBef>
                <a:spcPct val="48000"/>
              </a:spcBef>
              <a:tabLst>
                <a:tab pos="2743200" algn="l"/>
                <a:tab pos="3200400" algn="l"/>
              </a:tabLst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(A) Ambient Light =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aseline="-25000" dirty="0" err="1">
                <a:latin typeface="Times New Roman" pitchFamily="18" charset="0"/>
                <a:cs typeface="Times New Roman" pitchFamily="18" charset="0"/>
              </a:rPr>
              <a:t>a</a:t>
            </a:r>
            <a:endParaRPr lang="en-US" baseline="-25000" dirty="0">
              <a:latin typeface="Times New Roman" pitchFamily="18" charset="0"/>
              <a:cs typeface="Times New Roman" pitchFamily="18" charset="0"/>
            </a:endParaRPr>
          </a:p>
          <a:p>
            <a:pPr marL="685800" lvl="1" indent="-228600">
              <a:lnSpc>
                <a:spcPct val="96000"/>
              </a:lnSpc>
              <a:spcBef>
                <a:spcPct val="48000"/>
              </a:spcBef>
              <a:tabLst>
                <a:tab pos="2743200" algn="l"/>
                <a:tab pos="3200400" algn="l"/>
              </a:tabLst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(D) Diffuse Reflection =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aseline="-25000" dirty="0" err="1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(L • N)/(||L|| ||N||)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baseline="-25000" dirty="0" err="1">
                <a:latin typeface="Times New Roman" pitchFamily="18" charset="0"/>
                <a:cs typeface="Times New Roman" pitchFamily="18" charset="0"/>
              </a:rPr>
              <a:t>att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685800" lvl="1" indent="-228600">
              <a:lnSpc>
                <a:spcPct val="96000"/>
              </a:lnSpc>
              <a:spcBef>
                <a:spcPct val="48000"/>
              </a:spcBef>
              <a:tabLst>
                <a:tab pos="2743200" algn="l"/>
                <a:tab pos="3200400" algn="l"/>
              </a:tabLst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(S)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Specular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Reflection =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aseline="-25000" dirty="0" err="1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baseline="-25000" dirty="0" err="1">
                <a:latin typeface="Times New Roman" pitchFamily="18" charset="0"/>
                <a:cs typeface="Times New Roman" pitchFamily="18" charset="0"/>
              </a:rPr>
              <a:t>att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(R • V)</a:t>
            </a:r>
            <a:r>
              <a:rPr lang="en-US" baseline="30000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228600" indent="-228600">
              <a:lnSpc>
                <a:spcPct val="96000"/>
              </a:lnSpc>
              <a:spcBef>
                <a:spcPct val="48000"/>
              </a:spcBef>
              <a:tabLst>
                <a:tab pos="2743200" algn="l"/>
                <a:tab pos="3200400" algn="l"/>
              </a:tabLst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Given a White Light Source L = (255, 255, 255)</a:t>
            </a:r>
          </a:p>
          <a:p>
            <a:pPr marL="228600" indent="-228600">
              <a:lnSpc>
                <a:spcPct val="96000"/>
              </a:lnSpc>
              <a:spcBef>
                <a:spcPct val="48000"/>
              </a:spcBef>
              <a:tabLst>
                <a:tab pos="2743200" algn="l"/>
                <a:tab pos="3200400" algn="l"/>
              </a:tabLst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Given a RGB point O = (R, G, B) </a:t>
            </a: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1127125" y="2098675"/>
            <a:ext cx="1841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381000" y="4953000"/>
            <a:ext cx="5155579" cy="138499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baseline="-25000" dirty="0" err="1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=  O</a:t>
            </a:r>
            <a:r>
              <a:rPr lang="en-US" sz="2800" baseline="-25000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(A*k</a:t>
            </a:r>
            <a:r>
              <a:rPr lang="en-US" sz="2800" baseline="-250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+  D*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800" baseline="-25000" dirty="0" err="1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)  +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800" baseline="-25000" dirty="0" err="1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(S*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800" baseline="-25000" dirty="0" err="1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baseline="-25000" dirty="0" err="1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= 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800" baseline="-25000" dirty="0" err="1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(A*k</a:t>
            </a:r>
            <a:r>
              <a:rPr lang="en-US" sz="2800" baseline="-250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+  D*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800" baseline="-25000" dirty="0" err="1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)  +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800" baseline="-25000" dirty="0" err="1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(S*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800" baseline="-25000" dirty="0" err="1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baseline="-25000" dirty="0" err="1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=  O</a:t>
            </a:r>
            <a:r>
              <a:rPr lang="en-US" sz="2800" baseline="-25000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(A*k</a:t>
            </a:r>
            <a:r>
              <a:rPr lang="en-US" sz="2800" baseline="-250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+  D*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800" baseline="-25000" dirty="0" err="1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)  + L</a:t>
            </a:r>
            <a:r>
              <a:rPr lang="en-US" sz="2800" baseline="-25000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(S*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800" baseline="-25000" dirty="0" err="1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19462" name="Line 6"/>
          <p:cNvSpPr>
            <a:spLocks noChangeShapeType="1"/>
          </p:cNvSpPr>
          <p:nvPr/>
        </p:nvSpPr>
        <p:spPr bwMode="auto">
          <a:xfrm>
            <a:off x="381000" y="4648200"/>
            <a:ext cx="830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       </a:t>
            </a:r>
          </a:p>
          <a:p>
            <a:pPr>
              <a:buNone/>
            </a:pP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            THANK YOU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0"/>
            <a:ext cx="6769100" cy="1168400"/>
          </a:xfrm>
          <a:noFill/>
          <a:ln/>
        </p:spPr>
        <p:txBody>
          <a:bodyPr>
            <a:noAutofit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Light Source Independent Models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600200"/>
            <a:ext cx="9144000" cy="3903504"/>
          </a:xfrm>
          <a:noFill/>
          <a:ln>
            <a:miter lim="800000"/>
            <a:headEnd/>
            <a:tailEnd/>
          </a:ln>
        </p:spPr>
        <p:txBody>
          <a:bodyPr vert="horz" wrap="square" lIns="63500" tIns="25400" rIns="63500" bIns="25400" numCol="1" anchor="t" anchorCtr="0" compatLnSpc="1">
            <a:prstTxWarp prst="textNoShape">
              <a:avLst/>
            </a:prstTxWarp>
            <a:spAutoFit/>
          </a:bodyPr>
          <a:lstStyle/>
          <a:p>
            <a:pPr marL="228600" indent="-228600">
              <a:lnSpc>
                <a:spcPct val="90000"/>
              </a:lnSpc>
              <a:spcBef>
                <a:spcPct val="44000"/>
              </a:spcBef>
              <a:buFontTx/>
              <a:buNone/>
            </a:pPr>
            <a:r>
              <a:rPr lang="en-US" sz="2800" u="sng" dirty="0">
                <a:latin typeface="Times New Roman" pitchFamily="18" charset="0"/>
                <a:cs typeface="Times New Roman" pitchFamily="18" charset="0"/>
              </a:rPr>
              <a:t>Depth Shading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	</a:t>
            </a:r>
          </a:p>
          <a:p>
            <a:pPr marL="228600" indent="-228600">
              <a:lnSpc>
                <a:spcPct val="90000"/>
              </a:lnSpc>
              <a:spcBef>
                <a:spcPct val="44000"/>
              </a:spcBef>
              <a:buFontTx/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	• Color or intensity determined solely by "depth" of polygon.  </a:t>
            </a:r>
          </a:p>
          <a:p>
            <a:pPr marL="228600" indent="-228600">
              <a:lnSpc>
                <a:spcPct val="90000"/>
              </a:lnSpc>
              <a:spcBef>
                <a:spcPct val="44000"/>
              </a:spcBef>
              <a:buFontTx/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	• Darker colors or intensities at lower elevations.</a:t>
            </a:r>
          </a:p>
          <a:p>
            <a:pPr marL="228600" indent="-228600">
              <a:lnSpc>
                <a:spcPct val="90000"/>
              </a:lnSpc>
              <a:spcBef>
                <a:spcPct val="44000"/>
              </a:spcBef>
              <a:buFontTx/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	• Effective in modeling terrain or surface data</a:t>
            </a:r>
          </a:p>
          <a:p>
            <a:pPr marL="228600" indent="-228600">
              <a:lnSpc>
                <a:spcPct val="90000"/>
              </a:lnSpc>
              <a:spcBef>
                <a:spcPct val="44000"/>
              </a:spcBef>
              <a:buFontTx/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	• Avoids complex calculations of lighting dependent models</a:t>
            </a:r>
          </a:p>
          <a:p>
            <a:pPr marL="228600" indent="-228600">
              <a:lnSpc>
                <a:spcPct val="90000"/>
              </a:lnSpc>
              <a:spcBef>
                <a:spcPct val="44000"/>
              </a:spcBef>
              <a:buFontTx/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	• Simulates realism</a:t>
            </a:r>
          </a:p>
          <a:p>
            <a:pPr marL="228600" indent="-228600">
              <a:lnSpc>
                <a:spcPct val="90000"/>
              </a:lnSpc>
              <a:spcBef>
                <a:spcPct val="44000"/>
              </a:spcBef>
              <a:buFontTx/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indent="-228600">
              <a:lnSpc>
                <a:spcPct val="90000"/>
              </a:lnSpc>
              <a:spcBef>
                <a:spcPct val="44000"/>
              </a:spcBef>
              <a:buFontTx/>
              <a:buNone/>
            </a:pPr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Depth Cueing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228600" indent="-228600">
              <a:lnSpc>
                <a:spcPct val="90000"/>
              </a:lnSpc>
              <a:spcBef>
                <a:spcPct val="44000"/>
              </a:spcBef>
              <a:buFontTx/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• Reduce intensity of pixel as the distance from the     observer increases</a:t>
            </a:r>
          </a:p>
          <a:p>
            <a:pPr marL="228600" indent="-228600">
              <a:lnSpc>
                <a:spcPct val="90000"/>
              </a:lnSpc>
              <a:spcBef>
                <a:spcPct val="44000"/>
              </a:spcBef>
              <a:buFontTx/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• Simulates reduction in clarity as distances from the observer increases</a:t>
            </a:r>
          </a:p>
          <a:p>
            <a:pPr marL="228600" indent="-228600">
              <a:lnSpc>
                <a:spcPct val="90000"/>
              </a:lnSpc>
              <a:spcBef>
                <a:spcPct val="44000"/>
              </a:spcBef>
              <a:buFontTx/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• Image fades in the distance</a:t>
            </a:r>
          </a:p>
          <a:p>
            <a:pPr marL="228600" indent="-228600">
              <a:lnSpc>
                <a:spcPct val="90000"/>
              </a:lnSpc>
              <a:spcBef>
                <a:spcPct val="44000"/>
              </a:spcBef>
              <a:buFontTx/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• Often used in medical imaging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0"/>
            <a:ext cx="7010400" cy="1295400"/>
          </a:xfrm>
          <a:noFill/>
          <a:ln/>
        </p:spPr>
        <p:txBody>
          <a:bodyPr>
            <a:noAutofit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Light Source Dependent Models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524001"/>
            <a:ext cx="9144000" cy="2882456"/>
          </a:xfrm>
          <a:noFill/>
          <a:ln>
            <a:miter lim="800000"/>
            <a:headEnd/>
            <a:tailEnd/>
          </a:ln>
        </p:spPr>
        <p:txBody>
          <a:bodyPr vert="horz" wrap="square" lIns="63500" tIns="25400" rIns="63500" bIns="25400" numCol="1" anchor="t" anchorCtr="0" compatLnSpc="1">
            <a:prstTxWarp prst="textNoShape">
              <a:avLst/>
            </a:prstTxWarp>
            <a:spAutoFit/>
          </a:bodyPr>
          <a:lstStyle/>
          <a:p>
            <a:pPr marL="228600" indent="-228600">
              <a:lnSpc>
                <a:spcPct val="88000"/>
              </a:lnSpc>
              <a:spcBef>
                <a:spcPct val="43000"/>
              </a:spcBef>
              <a:buFontTx/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What an object looks like depends on</a:t>
            </a:r>
          </a:p>
          <a:p>
            <a:pPr marL="228600" indent="-228600">
              <a:lnSpc>
                <a:spcPct val="88000"/>
              </a:lnSpc>
              <a:spcBef>
                <a:spcPct val="43000"/>
              </a:spcBef>
              <a:buFontTx/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	• Properties of the light source such as color, distance from object, direction from object, intensity of source	</a:t>
            </a:r>
          </a:p>
          <a:p>
            <a:pPr marL="228600" indent="-228600">
              <a:lnSpc>
                <a:spcPct val="88000"/>
              </a:lnSpc>
              <a:spcBef>
                <a:spcPct val="43000"/>
              </a:spcBef>
              <a:buFontTx/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	• Surface characteristics of object such as color and reflectance properties</a:t>
            </a:r>
          </a:p>
          <a:p>
            <a:pPr marL="228600" indent="-228600">
              <a:lnSpc>
                <a:spcPct val="88000"/>
              </a:lnSpc>
              <a:spcBef>
                <a:spcPct val="43000"/>
              </a:spcBef>
              <a:buFontTx/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	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825500" y="431800"/>
            <a:ext cx="7899400" cy="533400"/>
          </a:xfrm>
          <a:noFill/>
          <a:ln/>
        </p:spPr>
        <p:txBody>
          <a:bodyPr>
            <a:normAutofit fontScale="90000"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Diffuse Reflection using Lambert's Law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079500"/>
            <a:ext cx="8382000" cy="2147704"/>
          </a:xfrm>
          <a:noFill/>
          <a:ln>
            <a:miter lim="800000"/>
            <a:headEnd/>
            <a:tailEnd/>
          </a:ln>
        </p:spPr>
        <p:txBody>
          <a:bodyPr vert="horz" wrap="square" lIns="63500" tIns="25400" rIns="63500" bIns="25400" numCol="1" anchor="t" anchorCtr="0" compatLnSpc="1">
            <a:prstTxWarp prst="textNoShape">
              <a:avLst/>
            </a:prstTxWarp>
            <a:spAutoFit/>
          </a:bodyPr>
          <a:lstStyle/>
          <a:p>
            <a:pPr marL="228600" indent="-228600" algn="just">
              <a:lnSpc>
                <a:spcPct val="98000"/>
              </a:lnSpc>
              <a:spcBef>
                <a:spcPct val="49000"/>
              </a:spcBef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Lambert's Law - The intensity of light reflected from a surface is proportional to the cosine of the angle between the vector L to the light source and the normal vector N perpendicular to the surface.</a:t>
            </a:r>
          </a:p>
          <a:p>
            <a:pPr marL="228600" indent="-228600">
              <a:lnSpc>
                <a:spcPct val="98000"/>
              </a:lnSpc>
              <a:spcBef>
                <a:spcPct val="49000"/>
              </a:spcBef>
              <a:buFontTx/>
              <a:buNone/>
            </a:pPr>
            <a:endParaRPr lang="en-US" sz="1800" b="1" i="1" dirty="0"/>
          </a:p>
        </p:txBody>
      </p:sp>
      <p:pic>
        <p:nvPicPr>
          <p:cNvPr id="10244" name="Picture 4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67000" y="2743200"/>
            <a:ext cx="5016500" cy="199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0" y="5118100"/>
            <a:ext cx="9144000" cy="127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63500" tIns="25400" rIns="63500" bIns="25400">
            <a:spAutoFit/>
          </a:bodyPr>
          <a:lstStyle/>
          <a:p>
            <a:pPr marL="228600" indent="-228600" algn="just">
              <a:lnSpc>
                <a:spcPct val="95000"/>
              </a:lnSpc>
              <a:spcBef>
                <a:spcPct val="47000"/>
              </a:spcBef>
              <a:buFont typeface="Arial" pitchFamily="34" charset="0"/>
              <a:buChar char="•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amount of reflected light is dependent on the position of the light source and the object but independent of the observer's position.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0"/>
            <a:ext cx="6946900" cy="787400"/>
          </a:xfrm>
          <a:noFill/>
          <a:ln/>
        </p:spPr>
        <p:txBody>
          <a:bodyPr>
            <a:noAutofit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Simple Illumination Model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003300"/>
            <a:ext cx="9144000" cy="5569089"/>
          </a:xfrm>
          <a:noFill/>
          <a:ln>
            <a:miter lim="800000"/>
            <a:headEnd/>
            <a:tailEnd/>
          </a:ln>
        </p:spPr>
        <p:txBody>
          <a:bodyPr vert="horz" wrap="square" lIns="63500" tIns="25400" rIns="63500" bIns="25400" numCol="1" anchor="t" anchorCtr="0" compatLnSpc="1">
            <a:prstTxWarp prst="textNoShape">
              <a:avLst/>
            </a:prstTxWarp>
            <a:spAutoFit/>
          </a:bodyPr>
          <a:lstStyle/>
          <a:p>
            <a:pPr marL="228600" indent="-228600">
              <a:lnSpc>
                <a:spcPct val="107000"/>
              </a:lnSpc>
              <a:spcBef>
                <a:spcPct val="53000"/>
              </a:spcBef>
              <a:buFontTx/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Let</a:t>
            </a:r>
          </a:p>
          <a:p>
            <a:pPr marL="228600" indent="-228600">
              <a:lnSpc>
                <a:spcPct val="107000"/>
              </a:lnSpc>
              <a:spcBef>
                <a:spcPct val="53000"/>
              </a:spcBef>
              <a:buFontTx/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	I = Illumination intensity</a:t>
            </a:r>
          </a:p>
          <a:p>
            <a:pPr marL="228600" indent="-228600">
              <a:lnSpc>
                <a:spcPct val="107000"/>
              </a:lnSpc>
              <a:spcBef>
                <a:spcPct val="53000"/>
              </a:spcBef>
              <a:buFontTx/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Ip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= Point light source intensity (white light)</a:t>
            </a:r>
          </a:p>
          <a:p>
            <a:pPr marL="228600" indent="-228600">
              <a:lnSpc>
                <a:spcPct val="107000"/>
              </a:lnSpc>
              <a:spcBef>
                <a:spcPct val="53000"/>
              </a:spcBef>
              <a:buFontTx/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= Surface reflection coefficient (0&lt;=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&lt;=1)</a:t>
            </a:r>
          </a:p>
          <a:p>
            <a:pPr marL="228600" indent="-228600">
              <a:lnSpc>
                <a:spcPct val="107000"/>
              </a:lnSpc>
              <a:spcBef>
                <a:spcPct val="53000"/>
              </a:spcBef>
              <a:buFontTx/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ß = must be between  0 and 90 degrees</a:t>
            </a:r>
          </a:p>
          <a:p>
            <a:pPr marL="228600" indent="-228600">
              <a:lnSpc>
                <a:spcPct val="107000"/>
              </a:lnSpc>
              <a:spcBef>
                <a:spcPct val="53000"/>
              </a:spcBef>
              <a:buFontTx/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 simple illumination model:  I =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Ipkd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cosß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228600" indent="-228600">
              <a:lnSpc>
                <a:spcPct val="107000"/>
              </a:lnSpc>
              <a:spcBef>
                <a:spcPct val="53000"/>
              </a:spcBef>
              <a:buFontTx/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Since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cosß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= (L•N)/(||L|| ||N||), then if L and N have unit length then we can use</a:t>
            </a:r>
          </a:p>
          <a:p>
            <a:pPr marL="228600" indent="-228600">
              <a:lnSpc>
                <a:spcPct val="107000"/>
              </a:lnSpc>
              <a:spcBef>
                <a:spcPct val="53000"/>
              </a:spcBef>
              <a:buFontTx/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lnSpc>
                <a:spcPct val="107000"/>
              </a:lnSpc>
              <a:spcBef>
                <a:spcPct val="53000"/>
              </a:spcBef>
              <a:buFontTx/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I = 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Ipkd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(L•N)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292" name="Picture 4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53000" y="4864100"/>
            <a:ext cx="5016500" cy="199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0"/>
            <a:ext cx="6032500" cy="965200"/>
          </a:xfrm>
          <a:noFill/>
          <a:ln/>
        </p:spPr>
        <p:txBody>
          <a:bodyPr>
            <a:noAutofit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Ambient Illumination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155700"/>
            <a:ext cx="9144000" cy="5363969"/>
          </a:xfrm>
          <a:noFill/>
          <a:ln>
            <a:miter lim="800000"/>
            <a:headEnd/>
            <a:tailEnd/>
          </a:ln>
        </p:spPr>
        <p:txBody>
          <a:bodyPr vert="horz" wrap="square" lIns="63500" tIns="25400" rIns="63500" bIns="25400" numCol="1" anchor="t" anchorCtr="0" compatLnSpc="1">
            <a:prstTxWarp prst="textNoShape">
              <a:avLst/>
            </a:prstTxWarp>
            <a:spAutoFit/>
          </a:bodyPr>
          <a:lstStyle/>
          <a:p>
            <a:pPr marL="228600" indent="-228600" algn="just">
              <a:lnSpc>
                <a:spcPct val="107000"/>
              </a:lnSpc>
              <a:spcBef>
                <a:spcPct val="54000"/>
              </a:spcBef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Ambient light is the illumination of an object caused by reflected light from other surfaces.  To calculate this exactly would be </a:t>
            </a:r>
            <a:r>
              <a:rPr lang="en-US" sz="2800" u="sng" dirty="0">
                <a:latin typeface="Times New Roman" pitchFamily="18" charset="0"/>
                <a:cs typeface="Times New Roman" pitchFamily="18" charset="0"/>
              </a:rPr>
              <a:t>very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complicated.  A </a:t>
            </a:r>
            <a:r>
              <a:rPr lang="en-US" sz="2800" u="sng" dirty="0">
                <a:latin typeface="Times New Roman" pitchFamily="18" charset="0"/>
                <a:cs typeface="Times New Roman" pitchFamily="18" charset="0"/>
              </a:rPr>
              <a:t>simple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model assumes ambient light is uniform in the environment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228600" indent="-228600" algn="just">
              <a:lnSpc>
                <a:spcPct val="107000"/>
              </a:lnSpc>
              <a:spcBef>
                <a:spcPct val="54000"/>
              </a:spcBef>
              <a:buFontTx/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Let </a:t>
            </a:r>
          </a:p>
          <a:p>
            <a:pPr marL="228600" indent="-228600">
              <a:lnSpc>
                <a:spcPct val="107000"/>
              </a:lnSpc>
              <a:spcBef>
                <a:spcPct val="54000"/>
              </a:spcBef>
              <a:buFontTx/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baseline="-25000" dirty="0" err="1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= Ambient light intensity</a:t>
            </a:r>
          </a:p>
          <a:p>
            <a:pPr marL="228600" indent="-228600">
              <a:lnSpc>
                <a:spcPct val="107000"/>
              </a:lnSpc>
              <a:spcBef>
                <a:spcPct val="54000"/>
              </a:spcBef>
              <a:buFontTx/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		k</a:t>
            </a:r>
            <a:r>
              <a:rPr lang="en-US" sz="2800" baseline="-250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= Ambient light reflected </a:t>
            </a:r>
          </a:p>
          <a:p>
            <a:pPr marL="228600" indent="-228600">
              <a:lnSpc>
                <a:spcPct val="107000"/>
              </a:lnSpc>
              <a:spcBef>
                <a:spcPct val="54000"/>
              </a:spcBef>
              <a:buFontTx/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Then we modify our previous illumination model to </a:t>
            </a:r>
          </a:p>
          <a:p>
            <a:pPr marL="228600" indent="-228600">
              <a:lnSpc>
                <a:spcPct val="107000"/>
              </a:lnSpc>
              <a:spcBef>
                <a:spcPct val="54000"/>
              </a:spcBef>
              <a:buFontTx/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		I =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baseline="-25000" dirty="0" err="1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800" baseline="-25000" dirty="0" err="1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+ 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baseline="-25000" dirty="0" err="1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800" baseline="-25000" dirty="0" err="1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(L•N)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099300" cy="533400"/>
          </a:xfrm>
          <a:noFill/>
          <a:ln/>
        </p:spPr>
        <p:txBody>
          <a:bodyPr>
            <a:noAutofit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Light-source Attenuation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079500"/>
            <a:ext cx="9144000" cy="5781967"/>
          </a:xfrm>
          <a:noFill/>
          <a:ln w="12700">
            <a:miter lim="800000"/>
            <a:headEnd/>
            <a:tailEnd/>
          </a:ln>
        </p:spPr>
        <p:txBody>
          <a:bodyPr vert="horz" wrap="square" lIns="63500" tIns="25400" rIns="63500" bIns="25400" numCol="1" anchor="t" anchorCtr="0" compatLnSpc="1">
            <a:prstTxWarp prst="textNoShape">
              <a:avLst/>
            </a:prstTxWarp>
            <a:spAutoFit/>
          </a:bodyPr>
          <a:lstStyle/>
          <a:p>
            <a:pPr marL="228600" indent="-228600" algn="just">
              <a:lnSpc>
                <a:spcPct val="111000"/>
              </a:lnSpc>
              <a:spcBef>
                <a:spcPct val="55000"/>
              </a:spcBef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Thus far we have ignored the inverse square law: energy decays with the inverse square of the distance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800" baseline="-25000" dirty="0" err="1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to the light source.  Including this term we get</a:t>
            </a:r>
          </a:p>
          <a:p>
            <a:pPr marL="228600" indent="-228600" algn="just">
              <a:lnSpc>
                <a:spcPct val="111000"/>
              </a:lnSpc>
              <a:spcBef>
                <a:spcPct val="55000"/>
              </a:spcBef>
              <a:buFontTx/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 = 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baseline="-25000" dirty="0" err="1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800" baseline="-25000" dirty="0" err="1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+ 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baseline="-25000" dirty="0" err="1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800" baseline="-25000" dirty="0" err="1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(L•N)/d</a:t>
            </a:r>
            <a:r>
              <a:rPr lang="en-US" sz="2800" baseline="-25000" dirty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800" baseline="30000" dirty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228600" indent="-228600" algn="just">
              <a:lnSpc>
                <a:spcPct val="111000"/>
              </a:lnSpc>
              <a:spcBef>
                <a:spcPct val="55000"/>
              </a:spcBef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However, due to our previous assumptions of a point light source and uniform ambient light, using the d</a:t>
            </a:r>
            <a:r>
              <a:rPr lang="en-US" sz="2800" baseline="-25000" dirty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8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term gives too rapid  of a decrease in illumination intensity to look realistic.  The 1/d</a:t>
            </a:r>
            <a:r>
              <a:rPr lang="en-US" sz="2800" baseline="-25000" dirty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8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term is usually replaced by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800" baseline="-25000" dirty="0" err="1">
                <a:latin typeface="Times New Roman" pitchFamily="18" charset="0"/>
                <a:cs typeface="Times New Roman" pitchFamily="18" charset="0"/>
              </a:rPr>
              <a:t>att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where </a:t>
            </a:r>
          </a:p>
          <a:p>
            <a:pPr marL="228600" indent="-228600" algn="just">
              <a:lnSpc>
                <a:spcPct val="111000"/>
              </a:lnSpc>
              <a:spcBef>
                <a:spcPct val="55000"/>
              </a:spcBef>
              <a:buFontTx/>
              <a:buNone/>
            </a:pP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800" baseline="-25000" dirty="0" err="1">
                <a:latin typeface="Times New Roman" pitchFamily="18" charset="0"/>
                <a:cs typeface="Times New Roman" pitchFamily="18" charset="0"/>
              </a:rPr>
              <a:t>att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= MIN (1/(c</a:t>
            </a:r>
            <a:r>
              <a:rPr lang="en-US" sz="2800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+ c</a:t>
            </a:r>
            <a:r>
              <a:rPr lang="en-US" sz="28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800" baseline="-25000" dirty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+ c</a:t>
            </a:r>
            <a:r>
              <a:rPr lang="en-US" sz="2800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800" baseline="-25000" dirty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8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), 1)</a:t>
            </a:r>
          </a:p>
          <a:p>
            <a:pPr marL="228600" indent="-228600" algn="just">
              <a:lnSpc>
                <a:spcPct val="111000"/>
              </a:lnSpc>
              <a:spcBef>
                <a:spcPct val="55000"/>
              </a:spcBef>
              <a:buFontTx/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 = 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baseline="-25000" dirty="0" err="1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800" baseline="-25000" dirty="0" err="1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+ 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baseline="-25000" dirty="0" err="1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800" baseline="-25000" dirty="0" err="1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(N•L)*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800" baseline="-25000" dirty="0" err="1">
                <a:latin typeface="Times New Roman" pitchFamily="18" charset="0"/>
                <a:cs typeface="Times New Roman" pitchFamily="18" charset="0"/>
              </a:rPr>
              <a:t>att</a:t>
            </a:r>
            <a:endParaRPr lang="en-US" sz="2800" baseline="-25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0"/>
            <a:ext cx="6946900" cy="533400"/>
          </a:xfrm>
          <a:noFill/>
          <a:ln/>
        </p:spPr>
        <p:txBody>
          <a:bodyPr>
            <a:noAutofit/>
          </a:bodyPr>
          <a:lstStyle/>
          <a:p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Specular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Reflection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927100"/>
            <a:ext cx="9144000" cy="2341025"/>
          </a:xfrm>
          <a:noFill/>
          <a:ln w="12700">
            <a:miter lim="800000"/>
            <a:headEnd/>
            <a:tailEnd/>
          </a:ln>
        </p:spPr>
        <p:txBody>
          <a:bodyPr vert="horz" wrap="square" lIns="63500" tIns="25400" rIns="63500" bIns="25400" numCol="1" anchor="t" anchorCtr="0" compatLnSpc="1">
            <a:prstTxWarp prst="textNoShape">
              <a:avLst/>
            </a:prstTxWarp>
            <a:spAutoFit/>
          </a:bodyPr>
          <a:lstStyle/>
          <a:p>
            <a:pPr marL="228600" indent="-228600">
              <a:lnSpc>
                <a:spcPct val="89000"/>
              </a:lnSpc>
              <a:spcBef>
                <a:spcPct val="43000"/>
              </a:spcBef>
              <a:buFontTx/>
              <a:buNone/>
            </a:pPr>
            <a:r>
              <a:rPr lang="en-US" sz="2400" b="1" dirty="0"/>
              <a:t>•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Light bounces off a glossy surface maintaining the color of the light source.</a:t>
            </a:r>
          </a:p>
          <a:p>
            <a:pPr marL="228600" indent="-228600">
              <a:lnSpc>
                <a:spcPct val="89000"/>
              </a:lnSpc>
              <a:spcBef>
                <a:spcPct val="43000"/>
              </a:spcBef>
              <a:buFontTx/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•Visible when the angle of incidence of the light from the point light source is equal to the angle of reflection toward the observer.</a:t>
            </a:r>
          </a:p>
          <a:p>
            <a:pPr marL="228600" indent="-228600">
              <a:lnSpc>
                <a:spcPct val="89000"/>
              </a:lnSpc>
              <a:spcBef>
                <a:spcPct val="43000"/>
              </a:spcBef>
              <a:buFontTx/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•For a non-perfect reflector, intensity of reflected light decreases rapidly as angle to observer increases beyond the angle of incidence.</a:t>
            </a: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5803900" y="4660900"/>
            <a:ext cx="2514600" cy="157479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spAutoFit/>
          </a:bodyPr>
          <a:lstStyle/>
          <a:p>
            <a:pPr marL="228600" indent="-228600">
              <a:lnSpc>
                <a:spcPct val="90000"/>
              </a:lnSpc>
              <a:spcBef>
                <a:spcPct val="45000"/>
              </a:spcBef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V = Observer Position</a:t>
            </a:r>
          </a:p>
          <a:p>
            <a:pPr marL="228600" indent="-228600">
              <a:lnSpc>
                <a:spcPct val="90000"/>
              </a:lnSpc>
              <a:spcBef>
                <a:spcPct val="45000"/>
              </a:spcBef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N = Normal Vector</a:t>
            </a:r>
          </a:p>
          <a:p>
            <a:pPr marL="228600" indent="-228600">
              <a:lnSpc>
                <a:spcPct val="90000"/>
              </a:lnSpc>
              <a:spcBef>
                <a:spcPct val="45000"/>
              </a:spcBef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L = Light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Src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Vector</a:t>
            </a:r>
          </a:p>
          <a:p>
            <a:pPr marL="228600" indent="-228600">
              <a:lnSpc>
                <a:spcPct val="90000"/>
              </a:lnSpc>
              <a:spcBef>
                <a:spcPct val="45000"/>
              </a:spcBef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R = Reflected Vector</a:t>
            </a: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2051050" y="6013450"/>
            <a:ext cx="3644900" cy="101600"/>
          </a:xfrm>
          <a:prstGeom prst="rect">
            <a:avLst/>
          </a:prstGeom>
          <a:pattFill prst="pct50">
            <a:fgClr>
              <a:srgbClr val="000000"/>
            </a:fgClr>
            <a:bgClr>
              <a:srgbClr val="FFFFFF"/>
            </a:bgClr>
          </a:patt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14" name="Arc 6"/>
          <p:cNvSpPr>
            <a:spLocks/>
          </p:cNvSpPr>
          <p:nvPr/>
        </p:nvSpPr>
        <p:spPr bwMode="auto">
          <a:xfrm>
            <a:off x="3784600" y="4502150"/>
            <a:ext cx="139700" cy="171450"/>
          </a:xfrm>
          <a:custGeom>
            <a:avLst/>
            <a:gdLst>
              <a:gd name="G0" fmla="+- 8847 0 0"/>
              <a:gd name="G1" fmla="+- 0 0 0"/>
              <a:gd name="G2" fmla="+- 21600 0 0"/>
              <a:gd name="T0" fmla="*/ 17526 w 17526"/>
              <a:gd name="T1" fmla="*/ 19780 h 21600"/>
              <a:gd name="T2" fmla="*/ 0 w 17526"/>
              <a:gd name="T3" fmla="*/ 19705 h 21600"/>
              <a:gd name="T4" fmla="*/ 8847 w 17526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7526" h="21600" fill="none" extrusionOk="0">
                <a:moveTo>
                  <a:pt x="17525" y="19779"/>
                </a:moveTo>
                <a:cubicBezTo>
                  <a:pt x="14789" y="20980"/>
                  <a:pt x="11834" y="21599"/>
                  <a:pt x="8847" y="21600"/>
                </a:cubicBezTo>
                <a:cubicBezTo>
                  <a:pt x="5797" y="21600"/>
                  <a:pt x="2782" y="20954"/>
                  <a:pt x="-1" y="19705"/>
                </a:cubicBezTo>
              </a:path>
              <a:path w="17526" h="21600" stroke="0" extrusionOk="0">
                <a:moveTo>
                  <a:pt x="17525" y="19779"/>
                </a:moveTo>
                <a:cubicBezTo>
                  <a:pt x="14789" y="20980"/>
                  <a:pt x="11834" y="21599"/>
                  <a:pt x="8847" y="21600"/>
                </a:cubicBezTo>
                <a:cubicBezTo>
                  <a:pt x="5797" y="21600"/>
                  <a:pt x="2782" y="20954"/>
                  <a:pt x="-1" y="19705"/>
                </a:cubicBezTo>
                <a:lnTo>
                  <a:pt x="8847" y="0"/>
                </a:lnTo>
                <a:close/>
              </a:path>
            </a:pathLst>
          </a:custGeom>
          <a:solidFill>
            <a:srgbClr val="000000"/>
          </a:solidFill>
          <a:ln w="127000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15" name="Line 7"/>
          <p:cNvSpPr>
            <a:spLocks noChangeShapeType="1"/>
          </p:cNvSpPr>
          <p:nvPr/>
        </p:nvSpPr>
        <p:spPr bwMode="auto">
          <a:xfrm flipV="1">
            <a:off x="3873500" y="4673600"/>
            <a:ext cx="0" cy="13335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16" name="Arc 8"/>
          <p:cNvSpPr>
            <a:spLocks/>
          </p:cNvSpPr>
          <p:nvPr/>
        </p:nvSpPr>
        <p:spPr bwMode="auto">
          <a:xfrm>
            <a:off x="5427663" y="4629150"/>
            <a:ext cx="153987" cy="139700"/>
          </a:xfrm>
          <a:custGeom>
            <a:avLst/>
            <a:gdLst>
              <a:gd name="G0" fmla="+- 20980 0 0"/>
              <a:gd name="G1" fmla="+- 0 0 0"/>
              <a:gd name="G2" fmla="+- 21600 0 0"/>
              <a:gd name="T0" fmla="*/ 10804 w 20980"/>
              <a:gd name="T1" fmla="*/ 19053 h 19053"/>
              <a:gd name="T2" fmla="*/ 0 w 20980"/>
              <a:gd name="T3" fmla="*/ 5138 h 19053"/>
              <a:gd name="T4" fmla="*/ 20980 w 20980"/>
              <a:gd name="T5" fmla="*/ 0 h 190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980" h="19053" fill="none" extrusionOk="0">
                <a:moveTo>
                  <a:pt x="10804" y="19052"/>
                </a:moveTo>
                <a:cubicBezTo>
                  <a:pt x="5388" y="16160"/>
                  <a:pt x="1460" y="11100"/>
                  <a:pt x="-1" y="5138"/>
                </a:cubicBezTo>
              </a:path>
              <a:path w="20980" h="19053" stroke="0" extrusionOk="0">
                <a:moveTo>
                  <a:pt x="10804" y="19052"/>
                </a:moveTo>
                <a:cubicBezTo>
                  <a:pt x="5388" y="16160"/>
                  <a:pt x="1460" y="11100"/>
                  <a:pt x="-1" y="5138"/>
                </a:cubicBezTo>
                <a:lnTo>
                  <a:pt x="20980" y="0"/>
                </a:lnTo>
                <a:close/>
              </a:path>
            </a:pathLst>
          </a:custGeom>
          <a:solidFill>
            <a:srgbClr val="000000"/>
          </a:solidFill>
          <a:ln w="127000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17" name="Line 9"/>
          <p:cNvSpPr>
            <a:spLocks noChangeShapeType="1"/>
          </p:cNvSpPr>
          <p:nvPr/>
        </p:nvSpPr>
        <p:spPr bwMode="auto">
          <a:xfrm flipV="1">
            <a:off x="3860800" y="4724400"/>
            <a:ext cx="1612900" cy="12954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3784600" y="4216400"/>
            <a:ext cx="241300" cy="177800"/>
          </a:xfrm>
          <a:prstGeom prst="rect">
            <a:avLst/>
          </a:prstGeom>
          <a:solidFill>
            <a:srgbClr val="FFFFFF"/>
          </a:solidFill>
          <a:ln w="1270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19" name="Rectangle 11"/>
          <p:cNvSpPr>
            <a:spLocks noChangeArrowheads="1"/>
          </p:cNvSpPr>
          <p:nvPr/>
        </p:nvSpPr>
        <p:spPr bwMode="auto">
          <a:xfrm>
            <a:off x="3717925" y="4179888"/>
            <a:ext cx="4254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>
                <a:solidFill>
                  <a:srgbClr val="000000"/>
                </a:solidFill>
                <a:latin typeface="Geneva" charset="0"/>
              </a:rPr>
              <a:t>N </a:t>
            </a:r>
          </a:p>
        </p:txBody>
      </p:sp>
      <p:sp>
        <p:nvSpPr>
          <p:cNvPr id="17420" name="Rectangle 12"/>
          <p:cNvSpPr>
            <a:spLocks noChangeArrowheads="1"/>
          </p:cNvSpPr>
          <p:nvPr/>
        </p:nvSpPr>
        <p:spPr bwMode="auto">
          <a:xfrm>
            <a:off x="5511800" y="4330700"/>
            <a:ext cx="152400" cy="177800"/>
          </a:xfrm>
          <a:prstGeom prst="rect">
            <a:avLst/>
          </a:prstGeom>
          <a:solidFill>
            <a:srgbClr val="FFFFFF"/>
          </a:solidFill>
          <a:ln w="1270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21" name="Rectangle 13"/>
          <p:cNvSpPr>
            <a:spLocks noChangeArrowheads="1"/>
          </p:cNvSpPr>
          <p:nvPr/>
        </p:nvSpPr>
        <p:spPr bwMode="auto">
          <a:xfrm>
            <a:off x="5445125" y="4243388"/>
            <a:ext cx="319088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>
                <a:solidFill>
                  <a:srgbClr val="000000"/>
                </a:solidFill>
                <a:latin typeface="Geneva" charset="0"/>
              </a:rPr>
              <a:t>L</a:t>
            </a:r>
          </a:p>
        </p:txBody>
      </p:sp>
      <p:sp>
        <p:nvSpPr>
          <p:cNvPr id="17422" name="Rectangle 14"/>
          <p:cNvSpPr>
            <a:spLocks noChangeArrowheads="1"/>
          </p:cNvSpPr>
          <p:nvPr/>
        </p:nvSpPr>
        <p:spPr bwMode="auto">
          <a:xfrm>
            <a:off x="4013200" y="5461000"/>
            <a:ext cx="177800" cy="177800"/>
          </a:xfrm>
          <a:prstGeom prst="rect">
            <a:avLst/>
          </a:prstGeom>
          <a:solidFill>
            <a:srgbClr val="FFFFFF"/>
          </a:solidFill>
          <a:ln w="1270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23" name="Rectangle 15"/>
          <p:cNvSpPr>
            <a:spLocks noChangeArrowheads="1"/>
          </p:cNvSpPr>
          <p:nvPr/>
        </p:nvSpPr>
        <p:spPr bwMode="auto">
          <a:xfrm>
            <a:off x="3946525" y="5305425"/>
            <a:ext cx="350838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b="1">
                <a:solidFill>
                  <a:srgbClr val="000000"/>
                </a:solidFill>
              </a:rPr>
              <a:t>ß</a:t>
            </a:r>
          </a:p>
        </p:txBody>
      </p:sp>
      <p:sp>
        <p:nvSpPr>
          <p:cNvPr id="17424" name="Rectangle 16"/>
          <p:cNvSpPr>
            <a:spLocks noChangeArrowheads="1"/>
          </p:cNvSpPr>
          <p:nvPr/>
        </p:nvSpPr>
        <p:spPr bwMode="auto">
          <a:xfrm>
            <a:off x="1384300" y="5003800"/>
            <a:ext cx="177800" cy="177800"/>
          </a:xfrm>
          <a:prstGeom prst="rect">
            <a:avLst/>
          </a:prstGeom>
          <a:solidFill>
            <a:srgbClr val="FFFFFF"/>
          </a:solidFill>
          <a:ln w="1270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25" name="Rectangle 17"/>
          <p:cNvSpPr>
            <a:spLocks noChangeArrowheads="1"/>
          </p:cNvSpPr>
          <p:nvPr/>
        </p:nvSpPr>
        <p:spPr bwMode="auto">
          <a:xfrm>
            <a:off x="1317625" y="4916488"/>
            <a:ext cx="352425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>
                <a:solidFill>
                  <a:srgbClr val="000000"/>
                </a:solidFill>
                <a:latin typeface="Geneva" charset="0"/>
              </a:rPr>
              <a:t>V</a:t>
            </a:r>
          </a:p>
        </p:txBody>
      </p:sp>
      <p:sp>
        <p:nvSpPr>
          <p:cNvPr id="17426" name="Arc 18"/>
          <p:cNvSpPr>
            <a:spLocks/>
          </p:cNvSpPr>
          <p:nvPr/>
        </p:nvSpPr>
        <p:spPr bwMode="auto">
          <a:xfrm>
            <a:off x="2152650" y="4629150"/>
            <a:ext cx="92075" cy="84138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0997 w 20997"/>
              <a:gd name="T1" fmla="*/ 5068 h 19018"/>
              <a:gd name="T2" fmla="*/ 10241 w 20997"/>
              <a:gd name="T3" fmla="*/ 19018 h 19018"/>
              <a:gd name="T4" fmla="*/ 0 w 20997"/>
              <a:gd name="T5" fmla="*/ 0 h 190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997" h="19018" fill="none" extrusionOk="0">
                <a:moveTo>
                  <a:pt x="20997" y="5068"/>
                </a:moveTo>
                <a:cubicBezTo>
                  <a:pt x="19556" y="11035"/>
                  <a:pt x="15645" y="16107"/>
                  <a:pt x="10240" y="19017"/>
                </a:cubicBezTo>
              </a:path>
              <a:path w="20997" h="19018" stroke="0" extrusionOk="0">
                <a:moveTo>
                  <a:pt x="20997" y="5068"/>
                </a:moveTo>
                <a:cubicBezTo>
                  <a:pt x="19556" y="11035"/>
                  <a:pt x="15645" y="16107"/>
                  <a:pt x="10240" y="19017"/>
                </a:cubicBez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12700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27" name="Line 19"/>
          <p:cNvSpPr>
            <a:spLocks noChangeShapeType="1"/>
          </p:cNvSpPr>
          <p:nvPr/>
        </p:nvSpPr>
        <p:spPr bwMode="auto">
          <a:xfrm flipH="1" flipV="1">
            <a:off x="2235200" y="4699000"/>
            <a:ext cx="1651000" cy="13208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28" name="Rectangle 20"/>
          <p:cNvSpPr>
            <a:spLocks noChangeArrowheads="1"/>
          </p:cNvSpPr>
          <p:nvPr/>
        </p:nvSpPr>
        <p:spPr bwMode="auto">
          <a:xfrm>
            <a:off x="3530600" y="5435600"/>
            <a:ext cx="203200" cy="203200"/>
          </a:xfrm>
          <a:prstGeom prst="rect">
            <a:avLst/>
          </a:prstGeom>
          <a:solidFill>
            <a:srgbClr val="FFFFFF"/>
          </a:solidFill>
          <a:ln w="1270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29" name="Rectangle 21"/>
          <p:cNvSpPr>
            <a:spLocks noChangeArrowheads="1"/>
          </p:cNvSpPr>
          <p:nvPr/>
        </p:nvSpPr>
        <p:spPr bwMode="auto">
          <a:xfrm>
            <a:off x="3489325" y="5305425"/>
            <a:ext cx="350838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b="1">
                <a:solidFill>
                  <a:srgbClr val="000000"/>
                </a:solidFill>
              </a:rPr>
              <a:t>ß</a:t>
            </a:r>
          </a:p>
        </p:txBody>
      </p:sp>
      <p:sp>
        <p:nvSpPr>
          <p:cNvPr id="17430" name="Rectangle 22"/>
          <p:cNvSpPr>
            <a:spLocks noChangeArrowheads="1"/>
          </p:cNvSpPr>
          <p:nvPr/>
        </p:nvSpPr>
        <p:spPr bwMode="auto">
          <a:xfrm>
            <a:off x="2933700" y="5435600"/>
            <a:ext cx="203200" cy="203200"/>
          </a:xfrm>
          <a:prstGeom prst="rect">
            <a:avLst/>
          </a:prstGeom>
          <a:solidFill>
            <a:srgbClr val="FFFFFF"/>
          </a:solidFill>
          <a:ln w="1270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31" name="Rectangle 23"/>
          <p:cNvSpPr>
            <a:spLocks noChangeArrowheads="1"/>
          </p:cNvSpPr>
          <p:nvPr/>
        </p:nvSpPr>
        <p:spPr bwMode="auto">
          <a:xfrm>
            <a:off x="2892425" y="5305425"/>
            <a:ext cx="363538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b="1">
                <a:solidFill>
                  <a:srgbClr val="000000"/>
                </a:solidFill>
                <a:latin typeface="GraecaII" pitchFamily="2" charset="0"/>
              </a:rPr>
              <a:t>a</a:t>
            </a:r>
          </a:p>
        </p:txBody>
      </p:sp>
      <p:sp>
        <p:nvSpPr>
          <p:cNvPr id="17432" name="Arc 24"/>
          <p:cNvSpPr>
            <a:spLocks/>
          </p:cNvSpPr>
          <p:nvPr/>
        </p:nvSpPr>
        <p:spPr bwMode="auto">
          <a:xfrm>
            <a:off x="1682750" y="5175250"/>
            <a:ext cx="171450" cy="131763"/>
          </a:xfrm>
          <a:custGeom>
            <a:avLst/>
            <a:gdLst>
              <a:gd name="G0" fmla="+- 0 0 0"/>
              <a:gd name="G1" fmla="+- 1610 0 0"/>
              <a:gd name="G2" fmla="+- 21600 0 0"/>
              <a:gd name="T0" fmla="*/ 21540 w 21600"/>
              <a:gd name="T1" fmla="*/ 0 h 16681"/>
              <a:gd name="T2" fmla="*/ 15473 w 21600"/>
              <a:gd name="T3" fmla="*/ 16681 h 16681"/>
              <a:gd name="T4" fmla="*/ 0 w 21600"/>
              <a:gd name="T5" fmla="*/ 1610 h 166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16681" fill="none" extrusionOk="0">
                <a:moveTo>
                  <a:pt x="21539" y="0"/>
                </a:moveTo>
                <a:cubicBezTo>
                  <a:pt x="21579" y="535"/>
                  <a:pt x="21600" y="1072"/>
                  <a:pt x="21600" y="1610"/>
                </a:cubicBezTo>
                <a:cubicBezTo>
                  <a:pt x="21600" y="7240"/>
                  <a:pt x="19401" y="12647"/>
                  <a:pt x="15473" y="16681"/>
                </a:cubicBezTo>
              </a:path>
              <a:path w="21600" h="16681" stroke="0" extrusionOk="0">
                <a:moveTo>
                  <a:pt x="21539" y="0"/>
                </a:moveTo>
                <a:cubicBezTo>
                  <a:pt x="21579" y="535"/>
                  <a:pt x="21600" y="1072"/>
                  <a:pt x="21600" y="1610"/>
                </a:cubicBezTo>
                <a:cubicBezTo>
                  <a:pt x="21600" y="7240"/>
                  <a:pt x="19401" y="12647"/>
                  <a:pt x="15473" y="16681"/>
                </a:cubicBezTo>
                <a:lnTo>
                  <a:pt x="0" y="1610"/>
                </a:lnTo>
                <a:close/>
              </a:path>
            </a:pathLst>
          </a:custGeom>
          <a:solidFill>
            <a:srgbClr val="000000"/>
          </a:solidFill>
          <a:ln w="12700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33" name="Line 25"/>
          <p:cNvSpPr>
            <a:spLocks noChangeShapeType="1"/>
          </p:cNvSpPr>
          <p:nvPr/>
        </p:nvSpPr>
        <p:spPr bwMode="auto">
          <a:xfrm flipH="1" flipV="1">
            <a:off x="1841500" y="5257800"/>
            <a:ext cx="2032000" cy="7493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34" name="Rectangle 26"/>
          <p:cNvSpPr>
            <a:spLocks noChangeArrowheads="1"/>
          </p:cNvSpPr>
          <p:nvPr/>
        </p:nvSpPr>
        <p:spPr bwMode="auto">
          <a:xfrm>
            <a:off x="3022600" y="4292600"/>
            <a:ext cx="431800" cy="203200"/>
          </a:xfrm>
          <a:prstGeom prst="rect">
            <a:avLst/>
          </a:prstGeom>
          <a:solidFill>
            <a:srgbClr val="FFFFFF"/>
          </a:solidFill>
          <a:ln w="1270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35" name="Rectangle 27"/>
          <p:cNvSpPr>
            <a:spLocks noChangeArrowheads="1"/>
          </p:cNvSpPr>
          <p:nvPr/>
        </p:nvSpPr>
        <p:spPr bwMode="auto">
          <a:xfrm>
            <a:off x="1447800" y="3835400"/>
            <a:ext cx="1066800" cy="203200"/>
          </a:xfrm>
          <a:prstGeom prst="rect">
            <a:avLst/>
          </a:prstGeom>
          <a:solidFill>
            <a:srgbClr val="FFFFFF"/>
          </a:solidFill>
          <a:ln w="1270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36" name="Rectangle 28"/>
          <p:cNvSpPr>
            <a:spLocks noChangeArrowheads="1"/>
          </p:cNvSpPr>
          <p:nvPr/>
        </p:nvSpPr>
        <p:spPr bwMode="auto">
          <a:xfrm>
            <a:off x="1346200" y="4076700"/>
            <a:ext cx="1270000" cy="203200"/>
          </a:xfrm>
          <a:prstGeom prst="rect">
            <a:avLst/>
          </a:prstGeom>
          <a:solidFill>
            <a:srgbClr val="FFFFFF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37" name="Rectangle 29"/>
          <p:cNvSpPr>
            <a:spLocks noChangeArrowheads="1"/>
          </p:cNvSpPr>
          <p:nvPr/>
        </p:nvSpPr>
        <p:spPr bwMode="auto">
          <a:xfrm>
            <a:off x="1460500" y="4318000"/>
            <a:ext cx="1028700" cy="203200"/>
          </a:xfrm>
          <a:prstGeom prst="rect">
            <a:avLst/>
          </a:prstGeom>
          <a:solidFill>
            <a:srgbClr val="FFFFFF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38" name="Rectangle 30"/>
          <p:cNvSpPr>
            <a:spLocks noChangeArrowheads="1"/>
          </p:cNvSpPr>
          <p:nvPr/>
        </p:nvSpPr>
        <p:spPr bwMode="auto">
          <a:xfrm>
            <a:off x="1981200" y="4191000"/>
            <a:ext cx="3333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r>
              <a:rPr lang="en-US" sz="1800" b="1">
                <a:solidFill>
                  <a:srgbClr val="000000"/>
                </a:solidFill>
                <a:latin typeface="Geneva" charset="0"/>
              </a:rPr>
              <a:t>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617</Words>
  <Application>Microsoft Office PowerPoint</Application>
  <PresentationFormat>On-screen Show (4:3)</PresentationFormat>
  <Paragraphs>100</Paragraphs>
  <Slides>12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Basic Illumination</vt:lpstr>
      <vt:lpstr>Light Source Independent Models</vt:lpstr>
      <vt:lpstr>Slide 3</vt:lpstr>
      <vt:lpstr>Light Source Dependent Models</vt:lpstr>
      <vt:lpstr>Diffuse Reflection using Lambert's Law</vt:lpstr>
      <vt:lpstr>Simple Illumination Model</vt:lpstr>
      <vt:lpstr>Ambient Illumination</vt:lpstr>
      <vt:lpstr>Light-source Attenuation</vt:lpstr>
      <vt:lpstr>Specular Reflection</vt:lpstr>
      <vt:lpstr>Phong's Highlighting Term</vt:lpstr>
      <vt:lpstr>Implementation Details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Illumination</dc:title>
  <dc:creator>HCET-064</dc:creator>
  <cp:lastModifiedBy>NIKUNJ PATEL</cp:lastModifiedBy>
  <cp:revision>5</cp:revision>
  <dcterms:created xsi:type="dcterms:W3CDTF">2013-12-19T09:56:31Z</dcterms:created>
  <dcterms:modified xsi:type="dcterms:W3CDTF">2013-12-20T12:56:50Z</dcterms:modified>
</cp:coreProperties>
</file>